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2" r:id="rId5"/>
    <p:sldId id="259" r:id="rId6"/>
    <p:sldId id="263" r:id="rId7"/>
    <p:sldId id="264" r:id="rId8"/>
    <p:sldId id="265" r:id="rId9"/>
    <p:sldId id="274" r:id="rId10"/>
    <p:sldId id="267" r:id="rId11"/>
    <p:sldId id="268" r:id="rId12"/>
  </p:sldIdLst>
  <p:sldSz cx="12192000" cy="6858000"/>
  <p:notesSz cx="6858000" cy="9144000"/>
  <p:defaultTextStyle>
    <a:defPPr rtl="0">
      <a:defRPr lang="tr-t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3271E47-271D-4B01-8642-6CEA319ED69C}" type="datetime1">
              <a:rPr lang="tr-TR" smtClean="0"/>
              <a:t>18.12.2019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e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9ECEE3-5FF7-4145-900E-742399D4B158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93961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74546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01594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5246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tr-TR" smtClean="0"/>
              <a:t>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7246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0FE8063-DFBA-4D06-8C99-584D32EF50FF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Başlık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9397AD-88E8-4372-A4FF-FBC1BC4D4159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E6024C6-D190-440A-B508-3BAAE119D6C3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0310B8-C7A6-437D-A673-845950DE5F46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Başlığ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0C4713C-75BB-4453-B5EB-26F47ED94E26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8D3AC4-80B1-4392-A5D4-0E781E8BB3AB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Başlık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26255F-207C-440D-B061-CC459FD30FE4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Başlık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1C46E0-886A-4A2E-BDEC-23689A615BD6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F13325-E1AF-4A8C-ACCA-E0959ED2BF90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ikdörtgen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0FC9F66-5B92-4CD9-81A4-F7054E24E87A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Resim Yer Tutucusu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A0C092-F832-4723-94BC-C04D460E2165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Calibri" panose="020F0502020204030204" pitchFamily="34" charset="0"/>
              </a:defRPr>
            </a:lvl1pPr>
          </a:lstStyle>
          <a:p>
            <a:fld id="{F83D6174-D5CD-41A8-9961-C76C4191B6FC}" type="datetime1">
              <a:rPr lang="tr-TR" noProof="0" smtClean="0"/>
              <a:t>18.12.2019</a:t>
            </a:fld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Calibri" panose="020F0502020204030204" pitchFamily="34" charset="0"/>
              </a:defRPr>
            </a:lvl1pPr>
          </a:lstStyle>
          <a:p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Calibri" panose="020F0502020204030204" pitchFamily="34" charset="0"/>
              </a:defRPr>
            </a:lvl1pPr>
          </a:lstStyle>
          <a:p>
            <a:fld id="{D57F1E4F-1CFF-5643-939E-217C01CDF565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9" name="Dikdörtgen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Dikdörtgen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ikdörtgen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Calibri" panose="020F050202020403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Calibri" panose="020F0502020204030204" pitchFamily="34" charset="0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Dikdörtgen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>
              <a:latin typeface="Calibri" panose="020F0502020204030204" pitchFamily="34" charset="0"/>
            </a:endParaRPr>
          </a:p>
        </p:txBody>
      </p:sp>
      <p:pic>
        <p:nvPicPr>
          <p:cNvPr id="37" name="Resim 36" descr="Numaralı ve çizgili devre kartı dijital gösterimleri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3" y="723899"/>
            <a:ext cx="7482125" cy="5667730"/>
          </a:xfrm>
          <a:prstGeom prst="rect">
            <a:avLst/>
          </a:prstGeom>
        </p:spPr>
      </p:pic>
      <p:sp>
        <p:nvSpPr>
          <p:cNvPr id="56" name="Dikdörtgen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54579" y="775765"/>
            <a:ext cx="3432701" cy="2085869"/>
          </a:xfrm>
        </p:spPr>
        <p:txBody>
          <a:bodyPr rtlCol="0">
            <a:norm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Helvetica" pitchFamily="2" charset="0"/>
                <a:cs typeface="Times New Roman" panose="02020603050405020304" pitchFamily="18" charset="0"/>
              </a:rPr>
              <a:t>YOUTUBE YORUM SINIFLANDIRMASI</a:t>
            </a:r>
            <a:endParaRPr lang="tr-TR" sz="2400" b="1" dirty="0">
              <a:solidFill>
                <a:srgbClr val="FFFFFF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 rtlCol="0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EBEBEB"/>
                </a:solidFill>
              </a:rPr>
              <a:t>Büşra</a:t>
            </a:r>
            <a:r>
              <a:rPr lang="en-US" b="1" dirty="0">
                <a:solidFill>
                  <a:srgbClr val="EBEBEB"/>
                </a:solidFill>
              </a:rPr>
              <a:t> </a:t>
            </a:r>
            <a:r>
              <a:rPr lang="en-US" b="1" dirty="0" err="1">
                <a:solidFill>
                  <a:srgbClr val="EBEBEB"/>
                </a:solidFill>
              </a:rPr>
              <a:t>abay</a:t>
            </a:r>
            <a:endParaRPr lang="en-US" b="1" dirty="0">
              <a:solidFill>
                <a:srgbClr val="EBEBEB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BEBEB"/>
                </a:solidFill>
              </a:rPr>
              <a:t>Furkan Güneştaş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EBEBEB"/>
                </a:solidFill>
              </a:rPr>
              <a:t>Hİlal</a:t>
            </a:r>
            <a:r>
              <a:rPr lang="en-US" b="1" dirty="0">
                <a:solidFill>
                  <a:srgbClr val="EBEBEB"/>
                </a:solidFill>
              </a:rPr>
              <a:t> </a:t>
            </a:r>
            <a:r>
              <a:rPr lang="en-US" b="1" dirty="0" err="1">
                <a:solidFill>
                  <a:srgbClr val="EBEBEB"/>
                </a:solidFill>
              </a:rPr>
              <a:t>yıldırım</a:t>
            </a:r>
            <a:endParaRPr lang="tr-TR" b="1" dirty="0">
              <a:solidFill>
                <a:srgbClr val="EBEBEB"/>
              </a:solidFill>
            </a:endParaRPr>
          </a:p>
        </p:txBody>
      </p:sp>
      <p:grpSp>
        <p:nvGrpSpPr>
          <p:cNvPr id="58" name="Grup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Dikdörtgen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Dikdörtgen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Dikdörtgen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/>
            <a:r>
              <a:rPr lang="en-US" b="1" dirty="0" err="1">
                <a:solidFill>
                  <a:srgbClr val="FFFEFF"/>
                </a:solidFill>
                <a:latin typeface="Helvetica" pitchFamily="2" charset="0"/>
              </a:rPr>
              <a:t>Apı</a:t>
            </a:r>
            <a:r>
              <a:rPr lang="en-US" b="1" dirty="0">
                <a:solidFill>
                  <a:srgbClr val="FFFEFF"/>
                </a:solidFill>
                <a:latin typeface="Helvetica" pitchFamily="2" charset="0"/>
              </a:rPr>
              <a:t> </a:t>
            </a:r>
            <a:r>
              <a:rPr lang="en-US" b="1" dirty="0" err="1">
                <a:solidFill>
                  <a:srgbClr val="FFFEFF"/>
                </a:solidFill>
                <a:latin typeface="Helvetica" pitchFamily="2" charset="0"/>
              </a:rPr>
              <a:t>kullanımı</a:t>
            </a:r>
            <a:r>
              <a:rPr lang="en-US" b="1" dirty="0">
                <a:solidFill>
                  <a:srgbClr val="FFFEFF"/>
                </a:solidFill>
                <a:latin typeface="Helvetica" pitchFamily="2" charset="0"/>
              </a:rPr>
              <a:t> – data set </a:t>
            </a:r>
            <a:r>
              <a:rPr lang="en-US" b="1" dirty="0" err="1">
                <a:solidFill>
                  <a:srgbClr val="FFFEFF"/>
                </a:solidFill>
                <a:latin typeface="Helvetica" pitchFamily="2" charset="0"/>
              </a:rPr>
              <a:t>hazırlama</a:t>
            </a:r>
            <a:endParaRPr lang="tr-TR" b="1" dirty="0">
              <a:solidFill>
                <a:srgbClr val="FFFEFF"/>
              </a:solidFill>
              <a:latin typeface="Helvetica" pitchFamily="2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366F731-4CA9-4621-B1E0-4E6CC57516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YouTube Data API v3 </a:t>
            </a:r>
            <a:r>
              <a:rPr lang="en-US" dirty="0" err="1"/>
              <a:t>kullanarak</a:t>
            </a:r>
            <a:r>
              <a:rPr lang="en-US" dirty="0"/>
              <a:t> </a:t>
            </a:r>
            <a:r>
              <a:rPr lang="en-US" dirty="0" err="1"/>
              <a:t>CommentThread:list</a:t>
            </a:r>
            <a:r>
              <a:rPr lang="en-US" dirty="0"/>
              <a:t> </a:t>
            </a:r>
            <a:r>
              <a:rPr lang="en-US" dirty="0" err="1"/>
              <a:t>başlığı</a:t>
            </a:r>
            <a:r>
              <a:rPr lang="en-US" dirty="0"/>
              <a:t> </a:t>
            </a:r>
            <a:r>
              <a:rPr lang="en-US" dirty="0" err="1"/>
              <a:t>altından</a:t>
            </a:r>
            <a:r>
              <a:rPr lang="en-US" dirty="0"/>
              <a:t> </a:t>
            </a:r>
            <a:r>
              <a:rPr lang="en-US" dirty="0" err="1"/>
              <a:t>belirli</a:t>
            </a:r>
            <a:r>
              <a:rPr lang="en-US" dirty="0"/>
              <a:t> </a:t>
            </a:r>
            <a:r>
              <a:rPr lang="en-US" dirty="0" err="1"/>
              <a:t>müzik</a:t>
            </a:r>
            <a:r>
              <a:rPr lang="en-US" dirty="0"/>
              <a:t> </a:t>
            </a:r>
            <a:r>
              <a:rPr lang="en-US" dirty="0" err="1"/>
              <a:t>videolarının</a:t>
            </a:r>
            <a:r>
              <a:rPr lang="en-US" dirty="0"/>
              <a:t> </a:t>
            </a:r>
            <a:r>
              <a:rPr lang="en-US" dirty="0" err="1"/>
              <a:t>yorumları</a:t>
            </a:r>
            <a:r>
              <a:rPr lang="en-US" dirty="0"/>
              <a:t> </a:t>
            </a:r>
            <a:r>
              <a:rPr lang="en-US" dirty="0" err="1"/>
              <a:t>çekilip</a:t>
            </a:r>
            <a:r>
              <a:rPr lang="en-US" dirty="0"/>
              <a:t> csv </a:t>
            </a:r>
            <a:r>
              <a:rPr lang="en-US" dirty="0" err="1"/>
              <a:t>dosyasına</a:t>
            </a:r>
            <a:r>
              <a:rPr lang="en-US" dirty="0"/>
              <a:t> </a:t>
            </a:r>
            <a:r>
              <a:rPr lang="en-US" dirty="0" err="1"/>
              <a:t>kayıt</a:t>
            </a:r>
            <a:r>
              <a:rPr lang="en-US" dirty="0"/>
              <a:t> </a:t>
            </a:r>
            <a:r>
              <a:rPr lang="en-US" dirty="0" err="1"/>
              <a:t>edildi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71091A07-FFE0-48AF-9450-47C1754115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228003"/>
            <a:ext cx="5422900" cy="3633047"/>
          </a:xfrm>
        </p:spPr>
      </p:pic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van 2">
            <a:extLst>
              <a:ext uri="{FF2B5EF4-FFF2-40B4-BE49-F238E27FC236}">
                <a16:creationId xmlns:a16="http://schemas.microsoft.com/office/drawing/2014/main" id="{E280093A-709F-4A54-8C85-184DEE5D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itchFamily="2" charset="0"/>
              </a:rPr>
              <a:t>Data set </a:t>
            </a:r>
            <a:r>
              <a:rPr lang="en-US" b="1" dirty="0" err="1">
                <a:latin typeface="Helvetica" pitchFamily="2" charset="0"/>
              </a:rPr>
              <a:t>etİketleme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BE602B1-0C62-4CD4-884B-9CE12A3EBA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Yorumlar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Etiket</a:t>
            </a:r>
            <a:r>
              <a:rPr lang="en-US" dirty="0"/>
              <a:t> </a:t>
            </a:r>
            <a:r>
              <a:rPr lang="en-US" dirty="0" err="1"/>
              <a:t>sütunları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olumlu</a:t>
            </a:r>
            <a:r>
              <a:rPr lang="en-US" dirty="0"/>
              <a:t> </a:t>
            </a:r>
            <a:r>
              <a:rPr lang="en-US" dirty="0" err="1"/>
              <a:t>yorumlara</a:t>
            </a:r>
            <a:r>
              <a:rPr lang="en-US" dirty="0"/>
              <a:t> “1” </a:t>
            </a:r>
            <a:r>
              <a:rPr lang="en-US" dirty="0" err="1"/>
              <a:t>olumsuz</a:t>
            </a:r>
            <a:r>
              <a:rPr lang="en-US" dirty="0"/>
              <a:t> </a:t>
            </a:r>
            <a:r>
              <a:rPr lang="en-US" dirty="0" err="1"/>
              <a:t>yorumlara</a:t>
            </a:r>
            <a:r>
              <a:rPr lang="en-US" dirty="0"/>
              <a:t> “0” </a:t>
            </a:r>
            <a:r>
              <a:rPr lang="en-US" dirty="0" err="1"/>
              <a:t>etiketi</a:t>
            </a:r>
            <a:r>
              <a:rPr lang="en-US" dirty="0"/>
              <a:t> </a:t>
            </a:r>
            <a:r>
              <a:rPr lang="en-US" dirty="0" err="1"/>
              <a:t>konuldu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9E16D782-4E6E-47DE-B0A8-E0FB55221B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62943" y="2216719"/>
            <a:ext cx="4844061" cy="3633046"/>
          </a:xfrm>
        </p:spPr>
      </p:pic>
    </p:spTree>
    <p:extLst>
      <p:ext uri="{BB962C8B-B14F-4D97-AF65-F5344CB8AC3E}">
        <p14:creationId xmlns:p14="http://schemas.microsoft.com/office/powerpoint/2010/main" val="4151044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van 2">
            <a:extLst>
              <a:ext uri="{FF2B5EF4-FFF2-40B4-BE49-F238E27FC236}">
                <a16:creationId xmlns:a16="http://schemas.microsoft.com/office/drawing/2014/main" id="{A2CA7015-9FDA-4C98-89A1-F60473AB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Helvetica" pitchFamily="2" charset="0"/>
              </a:rPr>
              <a:t>Natural language tool </a:t>
            </a:r>
            <a:r>
              <a:rPr lang="en-US" b="1" dirty="0" err="1">
                <a:latin typeface="Helvetica" pitchFamily="2" charset="0"/>
              </a:rPr>
              <a:t>kıt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A0DC164C-4201-441E-A6BB-AF536B8C4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NLTK, </a:t>
            </a:r>
            <a:r>
              <a:rPr lang="en-US" dirty="0" err="1"/>
              <a:t>doğal</a:t>
            </a:r>
            <a:r>
              <a:rPr lang="en-US" dirty="0"/>
              <a:t> </a:t>
            </a:r>
            <a:r>
              <a:rPr lang="en-US" dirty="0" err="1"/>
              <a:t>dil</a:t>
            </a:r>
            <a:r>
              <a:rPr lang="en-US" dirty="0"/>
              <a:t> </a:t>
            </a:r>
            <a:r>
              <a:rPr lang="en-US" dirty="0" err="1"/>
              <a:t>araç</a:t>
            </a:r>
            <a:r>
              <a:rPr lang="en-US" dirty="0"/>
              <a:t> </a:t>
            </a:r>
            <a:r>
              <a:rPr lang="en-US" dirty="0" err="1"/>
              <a:t>takımı</a:t>
            </a:r>
            <a:r>
              <a:rPr lang="en-US" dirty="0"/>
              <a:t> </a:t>
            </a:r>
            <a:r>
              <a:rPr lang="en-US" dirty="0" err="1"/>
              <a:t>anlamına</a:t>
            </a:r>
            <a:r>
              <a:rPr lang="en-US" dirty="0"/>
              <a:t> </a:t>
            </a:r>
            <a:r>
              <a:rPr lang="en-US" dirty="0" err="1"/>
              <a:t>gelir</a:t>
            </a:r>
            <a:r>
              <a:rPr lang="en-US" dirty="0"/>
              <a:t>. Natural Language Toolkit; </a:t>
            </a:r>
            <a:r>
              <a:rPr lang="en-US" dirty="0" err="1"/>
              <a:t>insan</a:t>
            </a:r>
            <a:r>
              <a:rPr lang="en-US" dirty="0"/>
              <a:t> </a:t>
            </a:r>
            <a:r>
              <a:rPr lang="en-US" dirty="0" err="1"/>
              <a:t>dili</a:t>
            </a:r>
            <a:r>
              <a:rPr lang="en-US" dirty="0"/>
              <a:t> </a:t>
            </a:r>
            <a:r>
              <a:rPr lang="en-US" dirty="0" err="1"/>
              <a:t>verileriyle</a:t>
            </a:r>
            <a:r>
              <a:rPr lang="en-US" dirty="0"/>
              <a:t> </a:t>
            </a:r>
            <a:r>
              <a:rPr lang="en-US" dirty="0" err="1"/>
              <a:t>çalışmak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Pyhton</a:t>
            </a:r>
            <a:r>
              <a:rPr lang="en-US" dirty="0"/>
              <a:t> </a:t>
            </a:r>
            <a:r>
              <a:rPr lang="en-US" dirty="0" err="1"/>
              <a:t>programlama</a:t>
            </a:r>
            <a:r>
              <a:rPr lang="en-US" dirty="0"/>
              <a:t> </a:t>
            </a:r>
            <a:r>
              <a:rPr lang="en-US" dirty="0" err="1"/>
              <a:t>dili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geliştirilmiş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geliştirilmekte</a:t>
            </a:r>
            <a:r>
              <a:rPr lang="en-US" dirty="0"/>
              <a:t> </a:t>
            </a:r>
            <a:r>
              <a:rPr lang="en-US" dirty="0" err="1"/>
              <a:t>olan</a:t>
            </a:r>
            <a:r>
              <a:rPr lang="en-US" dirty="0"/>
              <a:t> 50’nin </a:t>
            </a:r>
            <a:r>
              <a:rPr lang="en-US" dirty="0" err="1"/>
              <a:t>üzerinde</a:t>
            </a:r>
            <a:r>
              <a:rPr lang="en-US" dirty="0"/>
              <a:t> </a:t>
            </a:r>
            <a:r>
              <a:rPr lang="en-US" dirty="0" err="1"/>
              <a:t>derlem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sözcük</a:t>
            </a:r>
            <a:r>
              <a:rPr lang="en-US" dirty="0"/>
              <a:t> </a:t>
            </a:r>
            <a:r>
              <a:rPr lang="en-US" dirty="0" err="1"/>
              <a:t>kaynağı</a:t>
            </a:r>
            <a:r>
              <a:rPr lang="en-US" dirty="0"/>
              <a:t>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oluşturulmuş</a:t>
            </a:r>
            <a:r>
              <a:rPr lang="en-US" dirty="0"/>
              <a:t> </a:t>
            </a:r>
            <a:r>
              <a:rPr lang="en-US" dirty="0" err="1"/>
              <a:t>açık</a:t>
            </a:r>
            <a:r>
              <a:rPr lang="en-US" dirty="0"/>
              <a:t> </a:t>
            </a:r>
            <a:r>
              <a:rPr lang="en-US" dirty="0" err="1"/>
              <a:t>kaynaklı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kütüphanedir</a:t>
            </a:r>
            <a:r>
              <a:rPr lang="en-US" dirty="0"/>
              <a:t>.</a:t>
            </a:r>
          </a:p>
          <a:p>
            <a:r>
              <a:rPr lang="en-US" dirty="0"/>
              <a:t>Pip </a:t>
            </a:r>
            <a:r>
              <a:rPr lang="en-US" dirty="0" err="1"/>
              <a:t>ile</a:t>
            </a:r>
            <a:r>
              <a:rPr lang="en-US" dirty="0"/>
              <a:t> </a:t>
            </a:r>
            <a:r>
              <a:rPr lang="en-US" dirty="0" err="1"/>
              <a:t>kurulum</a:t>
            </a:r>
            <a:r>
              <a:rPr lang="en-US" dirty="0"/>
              <a:t> : pip install –user –U </a:t>
            </a:r>
            <a:r>
              <a:rPr lang="en-US" dirty="0" err="1"/>
              <a:t>nltk</a:t>
            </a:r>
            <a:endParaRPr lang="en-US" dirty="0"/>
          </a:p>
          <a:p>
            <a:r>
              <a:rPr lang="en-US" dirty="0" err="1"/>
              <a:t>İnsanlar</a:t>
            </a:r>
            <a:r>
              <a:rPr lang="en-US" dirty="0"/>
              <a:t> </a:t>
            </a:r>
            <a:r>
              <a:rPr lang="en-US" dirty="0" err="1"/>
              <a:t>tarafından</a:t>
            </a:r>
            <a:r>
              <a:rPr lang="en-US" dirty="0"/>
              <a:t> </a:t>
            </a:r>
            <a:r>
              <a:rPr lang="en-US" dirty="0" err="1"/>
              <a:t>söylenen</a:t>
            </a:r>
            <a:r>
              <a:rPr lang="en-US" dirty="0"/>
              <a:t> </a:t>
            </a:r>
            <a:r>
              <a:rPr lang="en-US" dirty="0" err="1"/>
              <a:t>cümlelerin</a:t>
            </a:r>
            <a:r>
              <a:rPr lang="en-US" dirty="0"/>
              <a:t> </a:t>
            </a:r>
            <a:r>
              <a:rPr lang="en-US" dirty="0" err="1"/>
              <a:t>parçalara</a:t>
            </a:r>
            <a:r>
              <a:rPr lang="en-US" dirty="0"/>
              <a:t> </a:t>
            </a:r>
            <a:r>
              <a:rPr lang="en-US" dirty="0" err="1"/>
              <a:t>ayrılması</a:t>
            </a:r>
            <a:r>
              <a:rPr lang="en-US" dirty="0"/>
              <a:t> </a:t>
            </a:r>
            <a:r>
              <a:rPr lang="en-US" dirty="0" err="1"/>
              <a:t>anlaşılması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insanların</a:t>
            </a:r>
            <a:r>
              <a:rPr lang="en-US" dirty="0"/>
              <a:t> </a:t>
            </a:r>
            <a:r>
              <a:rPr lang="en-US" dirty="0" err="1"/>
              <a:t>anlayacağı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şekilde</a:t>
            </a:r>
            <a:r>
              <a:rPr lang="en-US" dirty="0"/>
              <a:t> </a:t>
            </a:r>
            <a:r>
              <a:rPr lang="en-US" dirty="0" err="1"/>
              <a:t>cevaplanması</a:t>
            </a:r>
            <a:r>
              <a:rPr lang="en-US" dirty="0"/>
              <a:t> </a:t>
            </a:r>
            <a:r>
              <a:rPr lang="en-US" dirty="0" err="1"/>
              <a:t>süreçlerini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iyi</a:t>
            </a:r>
            <a:r>
              <a:rPr lang="en-US" dirty="0"/>
              <a:t> </a:t>
            </a:r>
            <a:r>
              <a:rPr lang="en-US" dirty="0" err="1"/>
              <a:t>şekilde</a:t>
            </a:r>
            <a:r>
              <a:rPr lang="en-US" dirty="0"/>
              <a:t> </a:t>
            </a:r>
            <a:r>
              <a:rPr lang="en-US" dirty="0" err="1"/>
              <a:t>yönetmek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451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44E5B920-5B05-4B37-B3F5-2B076E27B0DD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40327" y="1414895"/>
            <a:ext cx="5422900" cy="4861213"/>
          </a:xfrm>
        </p:spPr>
        <p:txBody>
          <a:bodyPr/>
          <a:lstStyle/>
          <a:p>
            <a:r>
              <a:rPr lang="en-US" dirty="0" err="1"/>
              <a:t>RegexpTokenizer</a:t>
            </a:r>
            <a:r>
              <a:rPr lang="en-US" dirty="0"/>
              <a:t> : </a:t>
            </a:r>
            <a:r>
              <a:rPr lang="en-US" dirty="0" err="1"/>
              <a:t>Yorumun</a:t>
            </a:r>
            <a:r>
              <a:rPr lang="en-US" dirty="0"/>
              <a:t> </a:t>
            </a:r>
            <a:r>
              <a:rPr lang="en-US" dirty="0" err="1"/>
              <a:t>sembollerden</a:t>
            </a:r>
            <a:r>
              <a:rPr lang="en-US" dirty="0"/>
              <a:t> </a:t>
            </a:r>
            <a:r>
              <a:rPr lang="en-US" dirty="0" err="1"/>
              <a:t>arındırılması</a:t>
            </a:r>
            <a:r>
              <a:rPr lang="en-US" dirty="0"/>
              <a:t>.</a:t>
            </a:r>
          </a:p>
          <a:p>
            <a:r>
              <a:rPr lang="en-US" dirty="0" err="1"/>
              <a:t>sent_tokenize</a:t>
            </a:r>
            <a:r>
              <a:rPr lang="en-US" dirty="0"/>
              <a:t> : </a:t>
            </a:r>
            <a:r>
              <a:rPr lang="en-US" dirty="0" err="1"/>
              <a:t>Sembollerden</a:t>
            </a:r>
            <a:r>
              <a:rPr lang="en-US" dirty="0"/>
              <a:t> </a:t>
            </a:r>
            <a:r>
              <a:rPr lang="en-US" dirty="0" err="1"/>
              <a:t>arındırılmış</a:t>
            </a:r>
            <a:r>
              <a:rPr lang="en-US" dirty="0"/>
              <a:t> </a:t>
            </a:r>
            <a:r>
              <a:rPr lang="en-US" dirty="0" err="1"/>
              <a:t>parçalanmış</a:t>
            </a:r>
            <a:r>
              <a:rPr lang="en-US" dirty="0"/>
              <a:t> </a:t>
            </a:r>
            <a:r>
              <a:rPr lang="en-US" dirty="0" err="1"/>
              <a:t>kelimeleri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cümle</a:t>
            </a:r>
            <a:r>
              <a:rPr lang="en-US" dirty="0"/>
              <a:t> </a:t>
            </a:r>
            <a:r>
              <a:rPr lang="en-US" dirty="0" err="1"/>
              <a:t>haline</a:t>
            </a:r>
            <a:r>
              <a:rPr lang="en-US" dirty="0"/>
              <a:t> </a:t>
            </a:r>
            <a:r>
              <a:rPr lang="en-US" dirty="0" err="1"/>
              <a:t>çevirir</a:t>
            </a:r>
            <a:r>
              <a:rPr lang="en-US" dirty="0"/>
              <a:t>.</a:t>
            </a:r>
          </a:p>
          <a:p>
            <a:r>
              <a:rPr lang="en-US" dirty="0" err="1"/>
              <a:t>word_tokenize</a:t>
            </a:r>
            <a:r>
              <a:rPr lang="en-US" dirty="0"/>
              <a:t> : </a:t>
            </a:r>
            <a:r>
              <a:rPr lang="en-US" dirty="0" err="1"/>
              <a:t>Cümleleri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kelime</a:t>
            </a:r>
            <a:r>
              <a:rPr lang="en-US" dirty="0"/>
              <a:t> </a:t>
            </a:r>
            <a:r>
              <a:rPr lang="en-US" dirty="0" err="1"/>
              <a:t>ayırır</a:t>
            </a:r>
            <a:r>
              <a:rPr lang="en-US" dirty="0"/>
              <a:t>.</a:t>
            </a:r>
          </a:p>
          <a:p>
            <a:r>
              <a:rPr lang="en-US" dirty="0" err="1"/>
              <a:t>stop_words</a:t>
            </a:r>
            <a:r>
              <a:rPr lang="en-US" dirty="0"/>
              <a:t> : </a:t>
            </a:r>
            <a:r>
              <a:rPr lang="en-US" dirty="0" err="1"/>
              <a:t>Gramerce</a:t>
            </a:r>
            <a:r>
              <a:rPr lang="en-US" dirty="0"/>
              <a:t> </a:t>
            </a:r>
            <a:r>
              <a:rPr lang="en-US" dirty="0" err="1"/>
              <a:t>anlamı</a:t>
            </a:r>
            <a:r>
              <a:rPr lang="en-US" dirty="0"/>
              <a:t> </a:t>
            </a:r>
            <a:r>
              <a:rPr lang="en-US" dirty="0" err="1"/>
              <a:t>olup</a:t>
            </a:r>
            <a:r>
              <a:rPr lang="en-US" dirty="0"/>
              <a:t> </a:t>
            </a:r>
            <a:r>
              <a:rPr lang="en-US" dirty="0" err="1"/>
              <a:t>fakat</a:t>
            </a:r>
            <a:r>
              <a:rPr lang="en-US" dirty="0"/>
              <a:t> </a:t>
            </a:r>
            <a:r>
              <a:rPr lang="en-US" dirty="0" err="1"/>
              <a:t>konuşma</a:t>
            </a:r>
            <a:r>
              <a:rPr lang="en-US" dirty="0"/>
              <a:t> </a:t>
            </a:r>
            <a:r>
              <a:rPr lang="en-US" dirty="0" err="1"/>
              <a:t>dilinde</a:t>
            </a:r>
            <a:r>
              <a:rPr lang="en-US" dirty="0"/>
              <a:t> </a:t>
            </a:r>
            <a:r>
              <a:rPr lang="en-US" dirty="0" err="1"/>
              <a:t>anlamı</a:t>
            </a:r>
            <a:r>
              <a:rPr lang="en-US" dirty="0"/>
              <a:t> </a:t>
            </a:r>
            <a:r>
              <a:rPr lang="en-US" dirty="0" err="1"/>
              <a:t>olmayan</a:t>
            </a:r>
            <a:r>
              <a:rPr lang="en-US" dirty="0"/>
              <a:t> </a:t>
            </a:r>
            <a:r>
              <a:rPr lang="en-US" dirty="0" err="1"/>
              <a:t>kelimelri</a:t>
            </a:r>
            <a:r>
              <a:rPr lang="en-US" dirty="0"/>
              <a:t> </a:t>
            </a:r>
            <a:r>
              <a:rPr lang="en-US" dirty="0" err="1"/>
              <a:t>ayıklar</a:t>
            </a:r>
            <a:r>
              <a:rPr lang="en-US" dirty="0"/>
              <a:t>.</a:t>
            </a:r>
          </a:p>
          <a:p>
            <a:r>
              <a:rPr lang="en-US" dirty="0"/>
              <a:t>Lemmatize : </a:t>
            </a:r>
            <a:r>
              <a:rPr lang="en-US" dirty="0" err="1"/>
              <a:t>Kelimelerin</a:t>
            </a:r>
            <a:r>
              <a:rPr lang="en-US" dirty="0"/>
              <a:t> </a:t>
            </a:r>
            <a:r>
              <a:rPr lang="en-US" dirty="0" err="1"/>
              <a:t>köklerine</a:t>
            </a:r>
            <a:r>
              <a:rPr lang="en-US" dirty="0"/>
              <a:t> </a:t>
            </a:r>
            <a:r>
              <a:rPr lang="en-US" dirty="0" err="1"/>
              <a:t>göre</a:t>
            </a:r>
            <a:r>
              <a:rPr lang="en-US" dirty="0"/>
              <a:t> </a:t>
            </a:r>
            <a:r>
              <a:rPr lang="en-US" dirty="0" err="1"/>
              <a:t>ayırır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68F0B56-2A21-49E5-89CC-1A71D98B7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3227" y="2195827"/>
            <a:ext cx="5896264" cy="301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99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5DE7027-12FB-4617-BA62-76516761B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Makİne</a:t>
            </a:r>
            <a:r>
              <a:rPr lang="en-US" dirty="0"/>
              <a:t> </a:t>
            </a:r>
            <a:r>
              <a:rPr lang="en-US" dirty="0" err="1"/>
              <a:t>Öğrenmesİ</a:t>
            </a:r>
            <a:r>
              <a:rPr lang="en-US" dirty="0"/>
              <a:t> </a:t>
            </a:r>
            <a:r>
              <a:rPr lang="en-US" dirty="0" err="1"/>
              <a:t>yöntemİ</a:t>
            </a:r>
            <a:endParaRPr lang="en-US" dirty="0"/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21124C1-4822-4CAC-95F7-B8420BE41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	</a:t>
            </a:r>
            <a:r>
              <a:rPr lang="en-US" sz="2000" b="1" dirty="0"/>
              <a:t>KULLANILAN YÖNTEM : LOJİSTİK REGRESYON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 err="1"/>
              <a:t>Bağımlı</a:t>
            </a:r>
            <a:r>
              <a:rPr lang="en-US" dirty="0"/>
              <a:t> </a:t>
            </a:r>
            <a:r>
              <a:rPr lang="en-US" dirty="0" err="1"/>
              <a:t>değişkenin</a:t>
            </a:r>
            <a:r>
              <a:rPr lang="en-US" dirty="0"/>
              <a:t> </a:t>
            </a:r>
            <a:r>
              <a:rPr lang="en-US" dirty="0" err="1"/>
              <a:t>kesikli</a:t>
            </a:r>
            <a:r>
              <a:rPr lang="en-US" dirty="0"/>
              <a:t> </a:t>
            </a:r>
            <a:r>
              <a:rPr lang="en-US" dirty="0" err="1"/>
              <a:t>olduğu</a:t>
            </a:r>
            <a:r>
              <a:rPr lang="en-US" dirty="0"/>
              <a:t> </a:t>
            </a:r>
            <a:r>
              <a:rPr lang="en-US" dirty="0" err="1"/>
              <a:t>durumlarda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sonucu</a:t>
            </a:r>
            <a:r>
              <a:rPr lang="en-US" dirty="0"/>
              <a:t> </a:t>
            </a:r>
            <a:r>
              <a:rPr lang="en-US" dirty="0" err="1"/>
              <a:t>belirlemek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kullanılan</a:t>
            </a:r>
            <a:r>
              <a:rPr lang="en-US" dirty="0"/>
              <a:t> </a:t>
            </a:r>
            <a:r>
              <a:rPr lang="en-US" dirty="0" err="1"/>
              <a:t>istatistik</a:t>
            </a:r>
            <a:r>
              <a:rPr lang="en-US" dirty="0"/>
              <a:t> </a:t>
            </a:r>
            <a:r>
              <a:rPr lang="en-US" dirty="0" err="1"/>
              <a:t>yöntemidir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İkili</a:t>
            </a:r>
            <a:r>
              <a:rPr lang="en-US" dirty="0"/>
              <a:t> (Binary) 1 </a:t>
            </a:r>
            <a:r>
              <a:rPr lang="en-US" dirty="0" err="1"/>
              <a:t>veya</a:t>
            </a:r>
            <a:r>
              <a:rPr lang="en-US" dirty="0"/>
              <a:t> 0 </a:t>
            </a:r>
            <a:r>
              <a:rPr lang="en-US" dirty="0" err="1"/>
              <a:t>olarak</a:t>
            </a:r>
            <a:r>
              <a:rPr lang="en-US" dirty="0"/>
              <a:t> </a:t>
            </a:r>
            <a:r>
              <a:rPr lang="en-US" dirty="0" err="1"/>
              <a:t>etiketlenmiş</a:t>
            </a:r>
            <a:r>
              <a:rPr lang="en-US" dirty="0"/>
              <a:t> </a:t>
            </a:r>
            <a:r>
              <a:rPr lang="en-US" dirty="0" err="1"/>
              <a:t>veriler</a:t>
            </a:r>
            <a:r>
              <a:rPr lang="en-US" dirty="0"/>
              <a:t> </a:t>
            </a:r>
            <a:r>
              <a:rPr lang="en-US" dirty="0" err="1"/>
              <a:t>için</a:t>
            </a:r>
            <a:r>
              <a:rPr lang="en-US" dirty="0"/>
              <a:t> </a:t>
            </a:r>
            <a:r>
              <a:rPr lang="en-US" dirty="0" err="1"/>
              <a:t>kullanılır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Kaynak</a:t>
            </a:r>
            <a:r>
              <a:rPr lang="en-US" dirty="0"/>
              <a:t> : NLP and Machine Learning Techniques for Detecting Insulting Comments on Social Networking</a:t>
            </a:r>
          </a:p>
          <a:p>
            <a:pPr marL="0" indent="0">
              <a:buNone/>
            </a:pPr>
            <a:r>
              <a:rPr lang="en-US" dirty="0"/>
              <a:t>	Platforms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555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/>
            <a:r>
              <a:rPr lang="en-US" dirty="0">
                <a:solidFill>
                  <a:srgbClr val="FFFEFF"/>
                </a:solidFill>
                <a:latin typeface="Helvetica" pitchFamily="2" charset="0"/>
              </a:rPr>
              <a:t>Model </a:t>
            </a:r>
            <a:r>
              <a:rPr lang="en-US" dirty="0" err="1">
                <a:solidFill>
                  <a:srgbClr val="FFFEFF"/>
                </a:solidFill>
                <a:latin typeface="Helvetica" pitchFamily="2" charset="0"/>
              </a:rPr>
              <a:t>değerlendİrİLmesİ</a:t>
            </a:r>
            <a:endParaRPr lang="tr-TR" dirty="0">
              <a:solidFill>
                <a:srgbClr val="FFFEFF"/>
              </a:solidFill>
              <a:latin typeface="Helvetica" pitchFamily="2" charset="0"/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26C9A102-C2F2-4BE3-8DE9-E4C4F7251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192" y="2198620"/>
            <a:ext cx="11029616" cy="4310354"/>
          </a:xfrm>
        </p:spPr>
      </p:pic>
    </p:spTree>
    <p:extLst>
      <p:ext uri="{BB962C8B-B14F-4D97-AF65-F5344CB8AC3E}">
        <p14:creationId xmlns:p14="http://schemas.microsoft.com/office/powerpoint/2010/main" val="3124911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/>
            <a:r>
              <a:rPr lang="en-US" dirty="0">
                <a:solidFill>
                  <a:srgbClr val="FFFEFF"/>
                </a:solidFill>
              </a:rPr>
              <a:t>DİNLEDİĞİNİZ İÇİN TEŞEKKÜRLER</a:t>
            </a:r>
            <a:endParaRPr lang="tr-TR" dirty="0">
              <a:solidFill>
                <a:srgbClr val="FFFEFF"/>
              </a:solidFill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1020C91-D31E-4C3A-8F61-42A6D9AE5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31336" y="3019343"/>
            <a:ext cx="6329327" cy="3138510"/>
          </a:xfrm>
        </p:spPr>
      </p:pic>
    </p:spTree>
    <p:extLst>
      <p:ext uri="{BB962C8B-B14F-4D97-AF65-F5344CB8AC3E}">
        <p14:creationId xmlns:p14="http://schemas.microsoft.com/office/powerpoint/2010/main" val="2145897802"/>
      </p:ext>
    </p:extLst>
  </p:cSld>
  <p:clrMapOvr>
    <a:masterClrMapping/>
  </p:clrMapOvr>
</p:sld>
</file>

<file path=ppt/theme/theme1.xml><?xml version="1.0" encoding="utf-8"?>
<a:theme xmlns:a="http://schemas.openxmlformats.org/drawingml/2006/main" name="Kar Payı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359_TF45205285.potx" id="{79756D7F-7283-4BEB-A367-816253EED070}" vid="{85163E61-479C-417F-A28F-7F25EBA82887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Kar Payı tasarımı</Template>
  <TotalTime>0</TotalTime>
  <Words>195</Words>
  <Application>Microsoft Office PowerPoint</Application>
  <PresentationFormat>Geniş ekran</PresentationFormat>
  <Paragraphs>35</Paragraphs>
  <Slides>8</Slides>
  <Notes>7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13" baseType="lpstr">
      <vt:lpstr>Arial</vt:lpstr>
      <vt:lpstr>Calibri</vt:lpstr>
      <vt:lpstr>Helvetica</vt:lpstr>
      <vt:lpstr>Wingdings 2</vt:lpstr>
      <vt:lpstr>Kar Payı</vt:lpstr>
      <vt:lpstr>YOUTUBE YORUM SINIFLANDIRMASI</vt:lpstr>
      <vt:lpstr>Apı kullanımı – data set hazırlama</vt:lpstr>
      <vt:lpstr>Data set etİketleme</vt:lpstr>
      <vt:lpstr>Natural language tool kıt</vt:lpstr>
      <vt:lpstr>PowerPoint Sunusu</vt:lpstr>
      <vt:lpstr>Makİne Öğrenmesİ yöntemİ</vt:lpstr>
      <vt:lpstr>Model değerlendİrİLmesİ</vt:lpstr>
      <vt:lpstr>DİNLEDİĞİNİZ İÇİN 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2019-12-17T10:32:35Z</dcterms:created>
  <dcterms:modified xsi:type="dcterms:W3CDTF">2019-12-18T09:54:36Z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